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9" r:id="rId2"/>
    <p:sldId id="268" r:id="rId3"/>
    <p:sldId id="256" r:id="rId4"/>
    <p:sldId id="272" r:id="rId5"/>
    <p:sldId id="271" r:id="rId6"/>
    <p:sldId id="274" r:id="rId7"/>
    <p:sldId id="259" r:id="rId8"/>
    <p:sldId id="264" r:id="rId9"/>
    <p:sldId id="260" r:id="rId10"/>
    <p:sldId id="280" r:id="rId11"/>
    <p:sldId id="281" r:id="rId12"/>
    <p:sldId id="261" r:id="rId13"/>
    <p:sldId id="265" r:id="rId14"/>
    <p:sldId id="262" r:id="rId15"/>
    <p:sldId id="282" r:id="rId16"/>
    <p:sldId id="263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0066"/>
    <a:srgbClr val="3333CC"/>
    <a:srgbClr val="0066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5" autoAdjust="0"/>
    <p:restoredTop sz="94660"/>
  </p:normalViewPr>
  <p:slideViewPr>
    <p:cSldViewPr>
      <p:cViewPr>
        <p:scale>
          <a:sx n="80" d="100"/>
          <a:sy n="80" d="100"/>
        </p:scale>
        <p:origin x="-110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23495-C521-4573-A8DF-65E5F906BCA9}" type="datetimeFigureOut">
              <a:rPr lang="ru-RU" smtClean="0"/>
              <a:t>02.09.2017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0A4CE-4643-4976-8CF3-B3762A669A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253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70A4CE-4643-4976-8CF3-B3762A669AD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709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56681"/>
            <a:ext cx="4968552" cy="591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38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Літературознавчий словничок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Тропи –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 слова та вислови, вжиті в переносному,образному  значенні.</a:t>
            </a:r>
          </a:p>
          <a:p>
            <a:r>
              <a:rPr lang="uk-UA" dirty="0" smtClean="0">
                <a:solidFill>
                  <a:schemeClr val="accent6">
                    <a:lumMod val="50000"/>
                  </a:schemeClr>
                </a:solidFill>
              </a:rPr>
              <a:t>Види тропів: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3356992"/>
            <a:ext cx="5256584" cy="302433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</a:rPr>
              <a:t>Епітет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</a:rPr>
              <a:t>Гіпербола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</a:rPr>
              <a:t>Порівняння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</a:rPr>
              <a:t>Метафора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3200" b="1" dirty="0" smtClean="0">
                <a:solidFill>
                  <a:schemeClr val="accent6">
                    <a:lumMod val="50000"/>
                  </a:schemeClr>
                </a:solidFill>
              </a:rPr>
              <a:t>Персоніфікація</a:t>
            </a:r>
          </a:p>
          <a:p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http://01ua.com/data/files/store_1765/article/20121206095436791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500042"/>
            <a:ext cx="2214546" cy="198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8"/>
            <a:ext cx="8229600" cy="4325112"/>
          </a:xfrm>
        </p:spPr>
        <p:txBody>
          <a:bodyPr>
            <a:normAutofit lnSpcReduction="10000"/>
          </a:bodyPr>
          <a:lstStyle/>
          <a:p>
            <a:r>
              <a:rPr lang="uk-UA" sz="3600" b="1" dirty="0">
                <a:solidFill>
                  <a:schemeClr val="bg2">
                    <a:lumMod val="50000"/>
                  </a:schemeClr>
                </a:solidFill>
                <a:latin typeface="Book Antiqua" pitchFamily="18" charset="0"/>
              </a:rPr>
              <a:t>Персоніфікація</a:t>
            </a:r>
            <a:r>
              <a:rPr lang="uk-UA" sz="3600" dirty="0">
                <a:solidFill>
                  <a:schemeClr val="bg2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uk-UA" sz="3600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— </a:t>
            </a:r>
            <a:r>
              <a:rPr lang="uk-UA" sz="3600" b="1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художній </a:t>
            </a:r>
            <a:endParaRPr lang="uk-UA" sz="3600" b="1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endParaRPr lang="uk-UA" sz="3600" b="1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marL="109728" indent="0">
              <a:buNone/>
            </a:pP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засіб</a:t>
            </a:r>
            <a:r>
              <a:rPr lang="uk-UA" sz="3600" b="1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, 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в якому ознаки людини </a:t>
            </a:r>
          </a:p>
          <a:p>
            <a:pPr marL="109728" indent="0">
              <a:buNone/>
            </a:pPr>
            <a:endParaRPr lang="uk-UA" sz="3600" b="1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marL="109728" indent="0">
              <a:buNone/>
            </a:pP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переносяться на неживий предмет </a:t>
            </a:r>
          </a:p>
          <a:p>
            <a:pPr marL="109728" indent="0">
              <a:buNone/>
            </a:pPr>
            <a:endParaRPr lang="uk-UA" sz="3600" b="1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marL="109728" indent="0">
              <a:buNone/>
            </a:pP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чи явище (тобто олюднення):</a:t>
            </a:r>
            <a:r>
              <a:rPr lang="uk-UA" sz="3600" b="1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 </a:t>
            </a:r>
            <a:endParaRPr lang="uk-UA" sz="3600" b="1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marL="109728" indent="0">
              <a:buNone/>
            </a:pPr>
            <a:r>
              <a:rPr lang="uk-UA" sz="3600" b="1" i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          дощ </a:t>
            </a:r>
            <a:r>
              <a:rPr lang="uk-UA" sz="3600" b="1" i="1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іде, сонце співає.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7702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Book Antiqua" pitchFamily="18" charset="0"/>
              </a:rPr>
              <a:t>     Групова робота</a:t>
            </a: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        «</a:t>
            </a:r>
            <a:r>
              <a:rPr lang="ru-RU" dirty="0" err="1" smtClean="0">
                <a:solidFill>
                  <a:srgbClr val="FF0000"/>
                </a:solidFill>
                <a:latin typeface="Book Antiqua" pitchFamily="18" charset="0"/>
              </a:rPr>
              <a:t>Шукачі</a:t>
            </a: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Book Antiqua" pitchFamily="18" charset="0"/>
              </a:rPr>
              <a:t>скарбів</a:t>
            </a: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1 група </a:t>
            </a:r>
            <a:r>
              <a:rPr lang="uk-UA" dirty="0" smtClean="0">
                <a:latin typeface="Book Antiqua" pitchFamily="18" charset="0"/>
              </a:rPr>
              <a:t>– </a:t>
            </a:r>
            <a:r>
              <a:rPr lang="uk-UA" b="1" dirty="0" smtClean="0">
                <a:solidFill>
                  <a:srgbClr val="0070C0"/>
                </a:solidFill>
                <a:latin typeface="Book Antiqua" pitchFamily="18" charset="0"/>
              </a:rPr>
              <a:t>персоніфікація</a:t>
            </a:r>
            <a:r>
              <a:rPr lang="ru-RU" b="1" dirty="0">
                <a:solidFill>
                  <a:srgbClr val="0070C0"/>
                </a:solidFill>
                <a:latin typeface="Book Antiqua" pitchFamily="18" charset="0"/>
              </a:rPr>
              <a:t>, </a:t>
            </a:r>
            <a:endParaRPr lang="ru-RU" b="1" dirty="0" smtClean="0">
              <a:solidFill>
                <a:srgbClr val="0070C0"/>
              </a:solidFill>
              <a:latin typeface="Book Antiqua" pitchFamily="18" charset="0"/>
            </a:endParaRPr>
          </a:p>
          <a:p>
            <a:pPr marL="109728" indent="0">
              <a:lnSpc>
                <a:spcPct val="150000"/>
              </a:lnSpc>
              <a:buNone/>
            </a:pPr>
            <a:r>
              <a:rPr lang="ru-RU" b="1" dirty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Book Antiqua" pitchFamily="18" charset="0"/>
              </a:rPr>
              <a:t>                       </a:t>
            </a:r>
            <a:r>
              <a:rPr lang="ru-RU" b="1" dirty="0" err="1" smtClean="0">
                <a:solidFill>
                  <a:srgbClr val="0070C0"/>
                </a:solidFill>
                <a:latin typeface="Book Antiqua" pitchFamily="18" charset="0"/>
              </a:rPr>
              <a:t>епітети</a:t>
            </a:r>
            <a:endParaRPr lang="ru-RU" b="1" dirty="0">
              <a:solidFill>
                <a:srgbClr val="0070C0"/>
              </a:solidFill>
              <a:latin typeface="Book Antiqua" pitchFamily="18" charset="0"/>
            </a:endParaRPr>
          </a:p>
          <a:p>
            <a:pPr marL="109728" indent="0">
              <a:lnSpc>
                <a:spcPct val="150000"/>
              </a:lnSpc>
              <a:buNone/>
            </a:pPr>
            <a:r>
              <a:rPr lang="uk-UA" b="1" dirty="0" smtClean="0">
                <a:solidFill>
                  <a:srgbClr val="0070C0"/>
                </a:solidFill>
                <a:latin typeface="Book Antiqua" pitchFamily="18" charset="0"/>
              </a:rPr>
              <a:t> </a:t>
            </a:r>
            <a:endParaRPr lang="ru-RU" b="1" dirty="0" smtClean="0">
              <a:solidFill>
                <a:srgbClr val="0070C0"/>
              </a:solidFill>
              <a:latin typeface="Book Antiqua" pitchFamily="18" charset="0"/>
            </a:endParaRP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2,3 </a:t>
            </a:r>
            <a:r>
              <a:rPr lang="uk-UA" dirty="0" err="1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групи</a:t>
            </a:r>
            <a:r>
              <a:rPr lang="uk-UA" dirty="0" err="1" smtClean="0">
                <a:solidFill>
                  <a:srgbClr val="0070C0"/>
                </a:solidFill>
                <a:latin typeface="Book Antiqua" pitchFamily="18" charset="0"/>
              </a:rPr>
              <a:t>–</a:t>
            </a:r>
            <a:r>
              <a:rPr lang="uk-UA" dirty="0" smtClean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uk-UA" b="1" dirty="0" smtClean="0">
                <a:solidFill>
                  <a:srgbClr val="0070C0"/>
                </a:solidFill>
                <a:latin typeface="Book Antiqua" pitchFamily="18" charset="0"/>
              </a:rPr>
              <a:t>персоніфікація, </a:t>
            </a:r>
          </a:p>
          <a:p>
            <a:pPr marL="109728" indent="0">
              <a:lnSpc>
                <a:spcPct val="150000"/>
              </a:lnSpc>
              <a:buNone/>
            </a:pPr>
            <a:r>
              <a:rPr lang="uk-UA" b="1" dirty="0">
                <a:solidFill>
                  <a:srgbClr val="0070C0"/>
                </a:solidFill>
                <a:latin typeface="Book Antiqua" pitchFamily="18" charset="0"/>
              </a:rPr>
              <a:t> </a:t>
            </a:r>
            <a:r>
              <a:rPr lang="uk-UA" b="1" dirty="0" smtClean="0">
                <a:solidFill>
                  <a:srgbClr val="0070C0"/>
                </a:solidFill>
                <a:latin typeface="Book Antiqua" pitchFamily="18" charset="0"/>
              </a:rPr>
              <a:t>                       порівняння </a:t>
            </a:r>
            <a:endParaRPr lang="ru-RU" b="1" dirty="0" smtClean="0">
              <a:solidFill>
                <a:srgbClr val="0070C0"/>
              </a:solidFill>
              <a:latin typeface="Book Antiqua" pitchFamily="18" charset="0"/>
            </a:endParaRPr>
          </a:p>
          <a:p>
            <a:pPr>
              <a:lnSpc>
                <a:spcPct val="150000"/>
              </a:lnSpc>
            </a:pPr>
            <a:endParaRPr lang="ru-RU" dirty="0"/>
          </a:p>
        </p:txBody>
      </p:sp>
      <p:pic>
        <p:nvPicPr>
          <p:cNvPr id="4" name="Рисунок 3" descr="D:\НА СТЕНД У КОРИДОР\поради батькам\батькам\immagine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836712"/>
            <a:ext cx="2143140" cy="1820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3" descr="&amp;Vcy;&amp;iecy;&amp;scy;&amp;iecy;&amp;lcy;&amp;icy;&amp;jcy; &amp;bcy;&amp;ucy;&amp;kcy;&amp;vcy;&amp;acy;&amp;rcy;&amp;icy;&amp;k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429000"/>
            <a:ext cx="2342064" cy="2736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229600" cy="6048672"/>
          </a:xfrm>
        </p:spPr>
        <p:txBody>
          <a:bodyPr>
            <a:normAutofit fontScale="55000" lnSpcReduction="20000"/>
          </a:bodyPr>
          <a:lstStyle/>
          <a:p>
            <a:pPr marL="109728" indent="0">
              <a:lnSpc>
                <a:spcPct val="150000"/>
              </a:lnSpc>
              <a:buNone/>
            </a:pPr>
            <a:r>
              <a:rPr lang="ru-RU" sz="5500" u="sng" dirty="0" err="1">
                <a:solidFill>
                  <a:srgbClr val="C00000"/>
                </a:solidFill>
              </a:rPr>
              <a:t>Епітети</a:t>
            </a:r>
            <a:r>
              <a:rPr lang="ru-RU" sz="5500" u="sng" dirty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червоні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поли,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синє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море,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рожевою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пеленою, малую годину,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хмароньку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рожевую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, туман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сивий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тьмою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німою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109728" indent="0">
              <a:lnSpc>
                <a:spcPct val="150000"/>
              </a:lnSpc>
              <a:buNone/>
            </a:pPr>
            <a:r>
              <a:rPr lang="ru-RU" sz="5500" u="sng" dirty="0" err="1">
                <a:solidFill>
                  <a:srgbClr val="C00000"/>
                </a:solidFill>
              </a:rPr>
              <a:t>Порівняння</a:t>
            </a:r>
            <a:r>
              <a:rPr lang="ru-RU" sz="5500" u="sng" dirty="0">
                <a:solidFill>
                  <a:srgbClr val="C00000"/>
                </a:solidFill>
              </a:rPr>
              <a:t>: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мов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мати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 smtClean="0">
                <a:solidFill>
                  <a:schemeClr val="accent6">
                    <a:lumMod val="50000"/>
                  </a:schemeClr>
                </a:solidFill>
              </a:rPr>
              <a:t>дитину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5500" dirty="0" err="1" smtClean="0">
                <a:solidFill>
                  <a:schemeClr val="accent6">
                    <a:lumMod val="50000"/>
                  </a:schemeClr>
                </a:solidFill>
              </a:rPr>
              <a:t>ніби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серце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 smtClean="0">
                <a:solidFill>
                  <a:schemeClr val="accent6">
                    <a:lumMod val="50000"/>
                  </a:schemeClr>
                </a:solidFill>
              </a:rPr>
              <a:t>одпочине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5500" dirty="0" err="1" smtClean="0">
                <a:solidFill>
                  <a:schemeClr val="accent6">
                    <a:lumMod val="50000"/>
                  </a:schemeClr>
                </a:solidFill>
              </a:rPr>
              <a:t>мов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матері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 smtClean="0">
                <a:solidFill>
                  <a:schemeClr val="accent6">
                    <a:lumMod val="50000"/>
                  </a:schemeClr>
                </a:solidFill>
              </a:rPr>
              <a:t>діти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5500" dirty="0" err="1" smtClean="0">
                <a:solidFill>
                  <a:schemeClr val="accent6">
                    <a:lumMod val="50000"/>
                  </a:schemeClr>
                </a:solidFill>
              </a:rPr>
              <a:t>неначе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 ворог.</a:t>
            </a:r>
            <a:endParaRPr lang="ru-RU" sz="5500" dirty="0">
              <a:solidFill>
                <a:schemeClr val="accent6">
                  <a:lumMod val="50000"/>
                </a:schemeClr>
              </a:solidFill>
            </a:endParaRPr>
          </a:p>
          <a:p>
            <a:pPr marL="109728" indent="0">
              <a:lnSpc>
                <a:spcPct val="150000"/>
              </a:lnSpc>
              <a:buNone/>
            </a:pPr>
            <a:r>
              <a:rPr lang="ru-RU" sz="5500" u="sng" dirty="0" err="1" smtClean="0">
                <a:solidFill>
                  <a:srgbClr val="C00000"/>
                </a:solidFill>
              </a:rPr>
              <a:t>Персоніфікація</a:t>
            </a:r>
            <a:r>
              <a:rPr lang="ru-RU" sz="5500" u="sng" dirty="0">
                <a:solidFill>
                  <a:srgbClr val="C00000"/>
                </a:solidFill>
              </a:rPr>
              <a:t>: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 smtClean="0">
                <a:solidFill>
                  <a:schemeClr val="accent6">
                    <a:lumMod val="50000"/>
                  </a:schemeClr>
                </a:solidFill>
              </a:rPr>
              <a:t>сонце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спатоньки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 smtClean="0">
                <a:solidFill>
                  <a:schemeClr val="accent6">
                    <a:lumMod val="50000"/>
                  </a:schemeClr>
                </a:solidFill>
              </a:rPr>
              <a:t>зове,хмаронька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 smtClean="0">
                <a:solidFill>
                  <a:schemeClr val="accent6">
                    <a:lumMod val="50000"/>
                  </a:schemeClr>
                </a:solidFill>
              </a:rPr>
              <a:t>пливе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5500" dirty="0" err="1" smtClean="0">
                <a:solidFill>
                  <a:schemeClr val="accent6">
                    <a:lumMod val="50000"/>
                  </a:schemeClr>
                </a:solidFill>
              </a:rPr>
              <a:t>серце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5500" dirty="0" err="1">
                <a:solidFill>
                  <a:schemeClr val="accent6">
                    <a:lumMod val="50000"/>
                  </a:schemeClr>
                </a:solidFill>
              </a:rPr>
              <a:t>одпочине</a:t>
            </a:r>
            <a:r>
              <a:rPr lang="ru-RU" sz="5500" dirty="0">
                <a:solidFill>
                  <a:schemeClr val="accent6">
                    <a:lumMod val="50000"/>
                  </a:schemeClr>
                </a:solidFill>
              </a:rPr>
              <a:t>, з Богом </a:t>
            </a:r>
            <a:r>
              <a:rPr lang="ru-RU" sz="5500" dirty="0" smtClean="0">
                <a:solidFill>
                  <a:schemeClr val="accent6">
                    <a:lumMod val="50000"/>
                  </a:schemeClr>
                </a:solidFill>
              </a:rPr>
              <a:t>заговорить.</a:t>
            </a:r>
            <a:endParaRPr lang="ru-RU" sz="5500" dirty="0">
              <a:solidFill>
                <a:schemeClr val="accent6">
                  <a:lumMod val="50000"/>
                </a:schemeClr>
              </a:solidFill>
            </a:endParaRPr>
          </a:p>
          <a:p>
            <a:pPr marL="109728" indent="0">
              <a:lnSpc>
                <a:spcPct val="150000"/>
              </a:lnSpc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5900750" cy="1066800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Book Antiqua" pitchFamily="18" charset="0"/>
              </a:rPr>
              <a:t>Гра “Так чи ні? ”</a:t>
            </a:r>
            <a:endParaRPr lang="ru-RU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8280920" cy="5040560"/>
          </a:xfrm>
        </p:spPr>
        <p:txBody>
          <a:bodyPr>
            <a:noAutofit/>
          </a:bodyPr>
          <a:lstStyle/>
          <a:p>
            <a:pPr marL="109728" indent="0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1) У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ліричному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творі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передаються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передусім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переживання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людини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її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емоції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роздуми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настрої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09728" indent="0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2)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Вірш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«За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сонцем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хмаронька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пливе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» не є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ліричним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твором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09728" indent="0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3)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Персоніфікація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–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це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художнє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означення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09728" indent="0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4)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Вірш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«За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сонцем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хмаронька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пливе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»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належить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до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громадянської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лірики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09728" indent="0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5) У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поезії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автор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хотів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показати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душевний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стан,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викликаний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розлукою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з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рідним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краєм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109728" indent="0">
              <a:lnSpc>
                <a:spcPct val="150000"/>
              </a:lnSpc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6)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Допомагають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зрозуміти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ідейний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задум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автора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такі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художні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засоби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як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епітети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порівняння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персоніфікація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/>
              <a:t>“</a:t>
            </a:r>
            <a:r>
              <a:rPr lang="ru-RU" b="1" i="1" dirty="0" err="1"/>
              <a:t>Мікрофон</a:t>
            </a:r>
            <a:r>
              <a:rPr lang="ru-RU" b="1" i="1" dirty="0"/>
              <a:t>”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25112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На </a:t>
            </a:r>
            <a:r>
              <a:rPr lang="ru-RU" sz="3200" b="1" i="1" dirty="0" err="1">
                <a:solidFill>
                  <a:srgbClr val="FF0000"/>
                </a:solidFill>
              </a:rPr>
              <a:t>уроці</a:t>
            </a:r>
            <a:r>
              <a:rPr lang="ru-RU" sz="3200" b="1" i="1" dirty="0">
                <a:solidFill>
                  <a:srgbClr val="FF0000"/>
                </a:solidFill>
              </a:rPr>
              <a:t> я:</a:t>
            </a:r>
            <a:endParaRPr lang="ru-RU" sz="3200" b="1" dirty="0">
              <a:solidFill>
                <a:srgbClr val="FF0000"/>
              </a:solidFill>
            </a:endParaRPr>
          </a:p>
          <a:p>
            <a:pPr lvl="0"/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дізнався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...</a:t>
            </a:r>
          </a:p>
          <a:p>
            <a:pPr lvl="0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повторив...</a:t>
            </a:r>
          </a:p>
          <a:p>
            <a:pPr lvl="0"/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навчився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...</a:t>
            </a:r>
          </a:p>
          <a:p>
            <a:pPr lvl="0"/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зрозумів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 …</a:t>
            </a:r>
          </a:p>
          <a:p>
            <a:pPr lvl="0"/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зробив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успіхи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...</a:t>
            </a:r>
          </a:p>
          <a:p>
            <a:pPr lvl="0"/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труднощі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 я </a:t>
            </a:r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відчув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...</a:t>
            </a:r>
          </a:p>
          <a:p>
            <a:pPr lvl="0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я не </a:t>
            </a:r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вмів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, а </a:t>
            </a:r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тепер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умію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...</a:t>
            </a:r>
          </a:p>
          <a:p>
            <a:pPr lvl="0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мене </a:t>
            </a:r>
            <a:r>
              <a:rPr lang="ru-RU" sz="3200" b="1" dirty="0" err="1">
                <a:solidFill>
                  <a:schemeClr val="accent6">
                    <a:lumMod val="50000"/>
                  </a:schemeClr>
                </a:solidFill>
              </a:rPr>
              <a:t>захопило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...</a:t>
            </a:r>
          </a:p>
          <a:p>
            <a:pPr lvl="0"/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40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205" y="62068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Book Antiqua" pitchFamily="18" charset="0"/>
              </a:rPr>
              <a:t>Домашнє завдання</a:t>
            </a:r>
            <a:r>
              <a:rPr lang="uk-UA" dirty="0" smtClean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09320"/>
            <a:ext cx="8229600" cy="432511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uk-UA" u="sng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Вивчити напам'ять поезію Т.Шевченка "За сонцем хмаронька пливе". </a:t>
            </a:r>
            <a:endParaRPr lang="ru-RU" u="sng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Зробити ілюстрації до вірша (за бажанням).</a:t>
            </a:r>
          </a:p>
          <a:p>
            <a:pPr>
              <a:lnSpc>
                <a:spcPct val="150000"/>
              </a:lnSpc>
            </a:pPr>
            <a:r>
              <a:rPr lang="uk-UA" sz="4400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* 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Написати листа </a:t>
            </a:r>
            <a:r>
              <a:rPr lang="uk-UA" dirty="0" err="1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Т.Шевченку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</a:p>
          <a:p>
            <a:pPr marL="109728" indent="0">
              <a:lnSpc>
                <a:spcPct val="150000"/>
              </a:lnSpc>
              <a:buNone/>
            </a:pP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або скласти власний вірш. </a:t>
            </a:r>
            <a:endParaRPr lang="ru-RU" sz="4400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2" descr="https://encrypted-tbn2.gstatic.com/images?q=tbn:ANd9GcTySDQglWnb2Q6fztk6IsP-9sNNf4nzG2WNpXBslSE0wb8pC6d1r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573016"/>
            <a:ext cx="2714629" cy="2624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За сонцем хмаронька пливе... (1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74" y="764704"/>
            <a:ext cx="9130926" cy="6093296"/>
          </a:xfrm>
        </p:spPr>
      </p:pic>
    </p:spTree>
    <p:extLst>
      <p:ext uri="{BB962C8B-B14F-4D97-AF65-F5344CB8AC3E}">
        <p14:creationId xmlns:p14="http://schemas.microsoft.com/office/powerpoint/2010/main" val="186677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8648243">
            <a:off x="6474264" y="4441827"/>
            <a:ext cx="26196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Картини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9056055">
            <a:off x="55116" y="4025122"/>
            <a:ext cx="3709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</a:rPr>
              <a:t>довколишнього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 rot="21074566">
            <a:off x="525825" y="542131"/>
            <a:ext cx="1657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990099"/>
                </a:solidFill>
              </a:rPr>
              <a:t>світу</a:t>
            </a:r>
            <a:endParaRPr lang="ru-RU" sz="4400" b="1" dirty="0">
              <a:solidFill>
                <a:srgbClr val="9900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657054">
            <a:off x="5724128" y="2564904"/>
            <a:ext cx="25955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>
                <a:solidFill>
                  <a:srgbClr val="006600"/>
                </a:solidFill>
              </a:rPr>
              <a:t>природи</a:t>
            </a:r>
            <a:endParaRPr lang="ru-RU" sz="4000" dirty="0">
              <a:solidFill>
                <a:srgbClr val="0066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2084092">
            <a:off x="755576" y="2276872"/>
            <a:ext cx="19623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>
                <a:solidFill>
                  <a:schemeClr val="accent4">
                    <a:lumMod val="50000"/>
                  </a:schemeClr>
                </a:solidFill>
              </a:rPr>
              <a:t>поезі</a:t>
            </a:r>
            <a:r>
              <a:rPr lang="uk-UA" sz="4400" b="1" dirty="0">
                <a:solidFill>
                  <a:schemeClr val="accent4">
                    <a:lumMod val="50000"/>
                  </a:schemeClr>
                </a:solidFill>
              </a:rPr>
              <a:t>ї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5816" y="1052736"/>
            <a:ext cx="70403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</a:rPr>
              <a:t>у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19855" y="4078371"/>
            <a:ext cx="42979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Т.Шевченка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88224" y="764704"/>
            <a:ext cx="13901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00B050"/>
                </a:solidFill>
              </a:rPr>
              <a:t>«За </a:t>
            </a:r>
            <a:endParaRPr lang="ru-RU" sz="4400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8147445">
            <a:off x="3726529" y="2410593"/>
            <a:ext cx="24160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rgbClr val="3333CC"/>
                </a:solidFill>
              </a:rPr>
              <a:t>сонцем</a:t>
            </a:r>
            <a:endParaRPr lang="ru-RU" sz="4400" b="1" dirty="0">
              <a:solidFill>
                <a:srgbClr val="3333C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67835" y="548680"/>
            <a:ext cx="31694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хмаронька</a:t>
            </a:r>
            <a:endParaRPr lang="ru-RU" sz="4000" b="1" dirty="0"/>
          </a:p>
        </p:txBody>
      </p:sp>
      <p:sp>
        <p:nvSpPr>
          <p:cNvPr id="13" name="TextBox 12"/>
          <p:cNvSpPr txBox="1"/>
          <p:nvPr/>
        </p:nvSpPr>
        <p:spPr>
          <a:xfrm rot="1144787">
            <a:off x="2232561" y="4795770"/>
            <a:ext cx="19736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>
                <a:solidFill>
                  <a:srgbClr val="FF0066"/>
                </a:solidFill>
              </a:rPr>
              <a:t>п</a:t>
            </a:r>
            <a:r>
              <a:rPr lang="uk-UA" sz="3600" b="1" dirty="0" smtClean="0">
                <a:solidFill>
                  <a:srgbClr val="FF0066"/>
                </a:solidFill>
              </a:rPr>
              <a:t>ливе»</a:t>
            </a:r>
            <a:endParaRPr lang="ru-RU" sz="3600" b="1" dirty="0">
              <a:solidFill>
                <a:srgbClr val="FF0066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76838" y="420415"/>
            <a:ext cx="2535322" cy="8048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i="1" dirty="0" smtClean="0"/>
              <a:t>хмаронька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93735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7"/>
            <a:ext cx="8735888" cy="3539256"/>
          </a:xfrm>
        </p:spPr>
        <p:txBody>
          <a:bodyPr>
            <a:noAutofit/>
          </a:bodyPr>
          <a:lstStyle/>
          <a:p>
            <a:r>
              <a:rPr lang="uk-UA" b="1" dirty="0" smtClean="0">
                <a:latin typeface="Book Antiqua" pitchFamily="18" charset="0"/>
              </a:rPr>
              <a:t>Картини довколишнього світу, природи у поезії Т.Шевченка «За сонцем хмаронька пливе...»  </a:t>
            </a:r>
            <a:r>
              <a:rPr lang="en-US" b="1" dirty="0" smtClean="0">
                <a:latin typeface="Book Antiqua" pitchFamily="18" charset="0"/>
              </a:rPr>
              <a:t/>
            </a:r>
            <a:br>
              <a:rPr lang="en-US" b="1" dirty="0" smtClean="0">
                <a:latin typeface="Book Antiqua" pitchFamily="18" charset="0"/>
              </a:rPr>
            </a:br>
            <a:r>
              <a:rPr lang="uk-UA" b="1" dirty="0" smtClean="0">
                <a:latin typeface="Book Antiqua" pitchFamily="18" charset="0"/>
              </a:rPr>
              <a:t>                                                                      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4" name="Рисунок 4" descr="D:\pictures\шкільні теми\1333450989_sonyah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286256"/>
            <a:ext cx="2524126" cy="227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330" y="4221088"/>
            <a:ext cx="3000378" cy="216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90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330" y="4221088"/>
            <a:ext cx="3000378" cy="216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7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'За сонцем хмаронька пливе' Тарас Шевченко (1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764704"/>
            <a:ext cx="9052892" cy="6093296"/>
          </a:xfrm>
        </p:spPr>
      </p:pic>
    </p:spTree>
    <p:extLst>
      <p:ext uri="{BB962C8B-B14F-4D97-AF65-F5344CB8AC3E}">
        <p14:creationId xmlns:p14="http://schemas.microsoft.com/office/powerpoint/2010/main" val="13435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Book Antiqua" pitchFamily="18" charset="0"/>
              </a:rPr>
              <a:t>Словникова робота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Поли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– крайні передні частини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pPr marL="109728" indent="0">
              <a:buNone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верхнього одягу.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Зове 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– кличе.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Пелена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– передня частина спідниці; тканина.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Тьма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– темрява. Того світу – світла.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Оповиє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– </a:t>
            </a:r>
            <a:r>
              <a:rPr lang="uk-UA" dirty="0" err="1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обволіка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, оповиває. 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4" name="Рисунок 11" descr="D:\pictures\шкільні теми\ерудит7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571480"/>
            <a:ext cx="250033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http://01ua.com/data/files/store_1765/article/20121206095436791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500042"/>
            <a:ext cx="2214546" cy="198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3251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  <a:latin typeface="Book Antiqua" pitchFamily="18" charset="0"/>
              </a:rPr>
              <a:t>Ліричний твір 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– твір, в якому </a:t>
            </a:r>
            <a:r>
              <a:rPr lang="uk-UA" sz="3600" b="1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передаються передусім переживання людини, її емоції, роздуми, настрої, викликані життєвими 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подіями. </a:t>
            </a:r>
            <a:endParaRPr lang="uk-UA" sz="3600" b="1" dirty="0">
              <a:solidFill>
                <a:schemeClr val="accent6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3251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Тема: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змалювання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вечірньої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пори та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очікування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нового дня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Ідея:</a:t>
            </a:r>
            <a:r>
              <a:rPr lang="uk-UA" dirty="0" smtClean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нерозривний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зв’язок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почуттів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з природою, туга за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рідним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краєм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,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його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чарівною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природою,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сподівання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на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краще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майбутнє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 Antiqua" pitchFamily="18" charset="0"/>
              </a:rPr>
              <a:t>.</a:t>
            </a:r>
          </a:p>
        </p:txBody>
      </p:sp>
      <p:pic>
        <p:nvPicPr>
          <p:cNvPr id="4" name="Рисунок 3" descr="smaylik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509120"/>
            <a:ext cx="251852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62">
      <a:dk1>
        <a:srgbClr val="FFFFFF"/>
      </a:dk1>
      <a:lt1>
        <a:srgbClr val="FFFFFF"/>
      </a:lt1>
      <a:dk2>
        <a:srgbClr val="00B0F0"/>
      </a:dk2>
      <a:lt2>
        <a:srgbClr val="9966FF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C86EF0"/>
      </a:hlink>
      <a:folHlink>
        <a:srgbClr val="FF000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530</TotalTime>
  <Words>391</Words>
  <Application>Microsoft Office PowerPoint</Application>
  <PresentationFormat>Экран (4:3)</PresentationFormat>
  <Paragraphs>72</Paragraphs>
  <Slides>17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Городская</vt:lpstr>
      <vt:lpstr>Презентация PowerPoint</vt:lpstr>
      <vt:lpstr>Презентация PowerPoint</vt:lpstr>
      <vt:lpstr>Картини довколишнього світу, природи у поезії Т.Шевченка «За сонцем хмаронька пливе...»                                                                         </vt:lpstr>
      <vt:lpstr>Презентация PowerPoint</vt:lpstr>
      <vt:lpstr>Презентация PowerPoint</vt:lpstr>
      <vt:lpstr>Презентация PowerPoint</vt:lpstr>
      <vt:lpstr>Словникова робота</vt:lpstr>
      <vt:lpstr>Презентация PowerPoint</vt:lpstr>
      <vt:lpstr>Презентация PowerPoint</vt:lpstr>
      <vt:lpstr>Літературознавчий словничок</vt:lpstr>
      <vt:lpstr>Презентация PowerPoint</vt:lpstr>
      <vt:lpstr>     Групова робота         «Шукачі скарбів»</vt:lpstr>
      <vt:lpstr>Презентация PowerPoint</vt:lpstr>
      <vt:lpstr>Гра “Так чи ні? ”</vt:lpstr>
      <vt:lpstr>“Мікрофон” </vt:lpstr>
      <vt:lpstr>Домашнє завдання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Картини навколишнього світу, природи в поезіях Т.Шевченка - інша, художня реальність, створена уявою митця за допомогою засобів образної мови. «За сонцем хмаронька пливе...».                                                                        ТЛ: персоніфікація, ліричний твір</dc:title>
  <dc:creator>Админ</dc:creator>
  <cp:lastModifiedBy>User</cp:lastModifiedBy>
  <cp:revision>39</cp:revision>
  <dcterms:modified xsi:type="dcterms:W3CDTF">2017-09-02T15:49:51Z</dcterms:modified>
</cp:coreProperties>
</file>